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84" r:id="rId3"/>
    <p:sldId id="299" r:id="rId4"/>
    <p:sldId id="285" r:id="rId5"/>
    <p:sldId id="291" r:id="rId6"/>
    <p:sldId id="295" r:id="rId7"/>
    <p:sldId id="296" r:id="rId8"/>
    <p:sldId id="297" r:id="rId9"/>
    <p:sldId id="277" r:id="rId10"/>
    <p:sldId id="298" r:id="rId11"/>
    <p:sldId id="293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C1963-BC0A-4420-B463-5B018A77E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3E6059-78C0-4D99-B5E3-ADC0D227D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DFE304-A214-4A19-A3A8-73BED02FA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526D-7D37-41F3-93D4-C06CCDEFCD2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758140-C613-4F78-9FC0-CF897F5D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62676-10AF-45ED-A3CF-E7260FE2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9DFC-239B-4CD8-A0ED-7146653D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6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73312-9434-4AE2-8425-B1FCA771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0596AC-B187-4497-A9F5-890441043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DC148-BB79-4345-B16E-71E99115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526D-7D37-41F3-93D4-C06CCDEFCD2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DE17A-7A74-4842-B112-21977B02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52720-B729-4CFF-AEAF-FFE87A04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9DFC-239B-4CD8-A0ED-7146653D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8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9CB7C2-1E1F-486F-B900-5BC6CB8C4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B6BAA2-4467-4FB5-9E05-ED58AB8B0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2617A-563B-4EC4-92C0-80B7295B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526D-7D37-41F3-93D4-C06CCDEFCD2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6CC3EE-FB23-4A04-9C34-F4F79EF7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A83BC-89F7-4A32-B880-5AB418C3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9DFC-239B-4CD8-A0ED-7146653D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5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74CD1-0A5B-490E-9AB9-0E588CB4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8FB75-D86D-457A-9A60-0B66058CA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BEE59-13F9-4C48-BDC4-A43B146E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526D-7D37-41F3-93D4-C06CCDEFCD2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0D370-1F78-46BF-8324-E10C81D4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59F0A4-C1D6-4C48-9A0A-9E3B90FD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9DFC-239B-4CD8-A0ED-7146653D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8EA29-58D7-4031-BBC9-B419900D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B9AE8-F006-4A3B-8C27-9D8989912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6A4FB-387A-4A45-B53D-7D948C39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526D-7D37-41F3-93D4-C06CCDEFCD2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87FE4-3936-4049-976C-F2B62115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E1F1FC-941B-4CF2-9CE9-96DCD301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9DFC-239B-4CD8-A0ED-7146653D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1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B51E0-9B74-4262-9859-EE6F711B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C9EE77-D51C-4DA4-B496-6DFA6A800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37E1A2-CEC2-437E-AE5E-9E0DF3699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A3D8D-81AC-41D7-A81C-FBF6CA51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526D-7D37-41F3-93D4-C06CCDEFCD2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A13D44-985A-49BB-80F1-897BFBB8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BC8FF-FD51-402C-8DB4-D838A5C3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9DFC-239B-4CD8-A0ED-7146653D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4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670E6-A939-4B25-A727-D965D183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60A8D1-7930-4CEA-9321-25738612F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FC331A-EA04-44A7-B42D-2FBA3D48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6689BF-4F7B-4937-BF51-61619A440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E9904B-4065-41F3-9958-F7F4D5304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ED6D76-7EEA-44A4-93F2-FCC161A3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526D-7D37-41F3-93D4-C06CCDEFCD2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E51F98-F01D-420C-97BF-94929137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3FE8AE-5B20-43A3-AD0D-8AFD8387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9DFC-239B-4CD8-A0ED-7146653D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4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2E5C1-DC09-438F-BE1B-B884766B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139690-8BEA-4B62-B764-523A208A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526D-7D37-41F3-93D4-C06CCDEFCD2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90F4E0-3C64-4AAD-B57E-20CE9B1D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AC0BC5-73FF-4879-9907-B5574159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9DFC-239B-4CD8-A0ED-7146653D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3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C1DD33-3BD0-467D-841B-3A400529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526D-7D37-41F3-93D4-C06CCDEFCD2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5D185A-DA96-4CF5-89E5-F2873E5F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83BCB0-1508-4B6E-A10F-6B454E53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9DFC-239B-4CD8-A0ED-7146653D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2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225B7-0164-46B6-B008-74C8F1BA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18BBF-9E92-4AE6-A366-BEA0E5ACA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B89583-577D-40C5-B524-A89E1F794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F32F6B-C27A-4BCE-81A1-724BDE815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526D-7D37-41F3-93D4-C06CCDEFCD2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D2B121-08D0-4A09-B421-87E1EA67A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6D8EF-682B-4DD8-8FAA-A3DFDF76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9DFC-239B-4CD8-A0ED-7146653D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5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0EA3D-56ED-4519-8032-6B77410D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5BCD35-3916-483B-BBB2-1C1ACFD1B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38DF3C-ED4D-43D9-89BF-D9FC66161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F9A733-619B-4623-A7E8-B65132BF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0526D-7D37-41F3-93D4-C06CCDEFCD2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88CB8-D97C-4445-A465-590D4D69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5C854-AC9C-4FB1-BDB4-D4B4D67C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9DFC-239B-4CD8-A0ED-7146653D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0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3383F-3552-4331-B7DA-54DB3B3E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362755-29FA-4C2A-8D4E-3AC3018B5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5991DC-1328-4653-B66D-36B070147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0526D-7D37-41F3-93D4-C06CCDEFCD21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F26DB7-47B4-480F-9452-2545C0D83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E1D84-7D28-4500-9D41-E5FA4502A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59DFC-239B-4CD8-A0ED-7146653D7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hyperlink" Target="https://farmer112.ru/fam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EED88-4A7B-4FE9-82D0-359FBF19C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115" y="667568"/>
            <a:ext cx="8857900" cy="29337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  <a:t>Социальный проект</a:t>
            </a:r>
            <a:br>
              <a:rPr lang="en-US" sz="3600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US" sz="105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br>
              <a:rPr lang="en-US" sz="3600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ru-RU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«Всероссийская книга почета работников агропромышленного комплекса»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9137A1-240F-441F-8F46-89D3A8395521}"/>
              </a:ext>
            </a:extLst>
          </p:cNvPr>
          <p:cNvSpPr/>
          <p:nvPr/>
        </p:nvSpPr>
        <p:spPr>
          <a:xfrm>
            <a:off x="3716389" y="3755207"/>
            <a:ext cx="4757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379FF"/>
                </a:solidFill>
                <a:latin typeface="Century Gothic" panose="020B0502020202020204" pitchFamily="34" charset="0"/>
                <a:hlinkClick r:id="rId2"/>
              </a:rPr>
              <a:t>https://farmer112.ru/fame</a:t>
            </a:r>
            <a:endParaRPr lang="ru-RU" sz="2800" dirty="0">
              <a:solidFill>
                <a:srgbClr val="0379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Центр компетенций в сфере сельскохозяйственной кооперации и поддержки Приморского  края во Владивостоке - Официальный сайт">
            <a:extLst>
              <a:ext uri="{FF2B5EF4-FFF2-40B4-BE49-F238E27FC236}">
                <a16:creationId xmlns:a16="http://schemas.microsoft.com/office/drawing/2014/main" id="{A2B86F97-2C0E-4652-999D-ED270BDE0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1" y="5605657"/>
            <a:ext cx="1843674" cy="93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rutechpark">
            <a:extLst>
              <a:ext uri="{FF2B5EF4-FFF2-40B4-BE49-F238E27FC236}">
                <a16:creationId xmlns:a16="http://schemas.microsoft.com/office/drawing/2014/main" id="{D9F1CFB5-0646-4A65-960B-01AFAB6C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220" y="5258661"/>
            <a:ext cx="1589189" cy="158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иморская Государственная Сельскохозяйственная Академия, Уссурийск |  Отзывы покупателей">
            <a:extLst>
              <a:ext uri="{FF2B5EF4-FFF2-40B4-BE49-F238E27FC236}">
                <a16:creationId xmlns:a16="http://schemas.microsoft.com/office/drawing/2014/main" id="{12AA6B58-D5C1-442F-B307-7DDE936D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525" y="5223117"/>
            <a:ext cx="1589188" cy="15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01847DD-505C-4AB0-B7DB-B3B4E8FC6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67" y="5663481"/>
            <a:ext cx="4757351" cy="8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рофсоюз Работников Агропромышленного комплекса Российской Федерации">
            <a:extLst>
              <a:ext uri="{FF2B5EF4-FFF2-40B4-BE49-F238E27FC236}">
                <a16:creationId xmlns:a16="http://schemas.microsoft.com/office/drawing/2014/main" id="{30D98759-E2F3-4A4F-B163-AC36313D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649" y="5572496"/>
            <a:ext cx="1923036" cy="96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7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B237-E9F7-49E2-9CF7-3BF96B8A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735"/>
            <a:ext cx="10515600" cy="88398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Интерфейс создания личного сайта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F9E0E3-9EC4-423F-B524-7E038A79F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94" y="1147994"/>
            <a:ext cx="5608005" cy="551927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48C68C-B0D7-4A87-9665-D5ED251460FC}"/>
              </a:ext>
            </a:extLst>
          </p:cNvPr>
          <p:cNvSpPr/>
          <p:nvPr/>
        </p:nvSpPr>
        <p:spPr>
          <a:xfrm>
            <a:off x="7193947" y="1552079"/>
            <a:ext cx="45755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Century Gothic" panose="020B0502020202020204" pitchFamily="34" charset="0"/>
              </a:rPr>
              <a:t>Для создания сайта не требуется особых профессиональных знания в области компьютерных технологий. </a:t>
            </a:r>
          </a:p>
          <a:p>
            <a:pPr algn="ctr"/>
            <a:endParaRPr lang="ru-RU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>
                <a:solidFill>
                  <a:srgbClr val="00B050"/>
                </a:solidFill>
                <a:latin typeface="Century Gothic" panose="020B0502020202020204" pitchFamily="34" charset="0"/>
              </a:rPr>
              <a:t>Данные для размещения на сайте заполняются не сложнее, чем в социальных сетях </a:t>
            </a:r>
          </a:p>
          <a:p>
            <a:pPr algn="ctr"/>
            <a:r>
              <a:rPr lang="ru-RU" dirty="0">
                <a:solidFill>
                  <a:srgbClr val="00B050"/>
                </a:solidFill>
                <a:latin typeface="Century Gothic" panose="020B0502020202020204" pitchFamily="34" charset="0"/>
              </a:rPr>
              <a:t>(«Одноклассники» и т.д.)</a:t>
            </a:r>
          </a:p>
          <a:p>
            <a:pPr algn="ctr"/>
            <a:endParaRPr lang="ru-RU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>
                <a:solidFill>
                  <a:srgbClr val="00B050"/>
                </a:solidFill>
                <a:latin typeface="Century Gothic" panose="020B0502020202020204" pitchFamily="34" charset="0"/>
              </a:rPr>
              <a:t>Вы можете выбрать доменное имя сайта в формате </a:t>
            </a: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***.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farmer112.ru </a:t>
            </a:r>
            <a:r>
              <a:rPr lang="ru-RU" dirty="0">
                <a:solidFill>
                  <a:srgbClr val="00B050"/>
                </a:solidFill>
                <a:latin typeface="Century Gothic" panose="020B0502020202020204" pitchFamily="34" charset="0"/>
              </a:rPr>
              <a:t>или привязать страницу к другому домену</a:t>
            </a:r>
          </a:p>
          <a:p>
            <a:pPr algn="ctr"/>
            <a:endParaRPr lang="ru-RU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>
                <a:solidFill>
                  <a:srgbClr val="00B050"/>
                </a:solidFill>
                <a:latin typeface="Century Gothic" panose="020B0502020202020204" pitchFamily="34" charset="0"/>
              </a:rPr>
              <a:t>Есть функция предварительного просмотра сайта до его публикации</a:t>
            </a:r>
          </a:p>
        </p:txBody>
      </p:sp>
    </p:spTree>
    <p:extLst>
      <p:ext uri="{BB962C8B-B14F-4D97-AF65-F5344CB8AC3E}">
        <p14:creationId xmlns:p14="http://schemas.microsoft.com/office/powerpoint/2010/main" val="339773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B237-E9F7-49E2-9CF7-3BF96B8A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11" y="43780"/>
            <a:ext cx="11567440" cy="112225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00B050"/>
                </a:solidFill>
                <a:latin typeface="Arial Black" panose="020B0A04020102020204" pitchFamily="34" charset="0"/>
              </a:rPr>
              <a:t>Положительный эффект от внедрения </a:t>
            </a:r>
            <a:r>
              <a:rPr lang="en-US" sz="3000" b="1" dirty="0">
                <a:solidFill>
                  <a:srgbClr val="00B050"/>
                </a:solidFill>
                <a:latin typeface="Arial Black" panose="020B0A04020102020204" pitchFamily="34" charset="0"/>
              </a:rPr>
              <a:t>IT-</a:t>
            </a:r>
            <a:r>
              <a:rPr lang="ru-RU" sz="3000" b="1" dirty="0">
                <a:solidFill>
                  <a:srgbClr val="00B050"/>
                </a:solidFill>
                <a:latin typeface="Arial Black" panose="020B0A04020102020204" pitchFamily="34" charset="0"/>
              </a:rPr>
              <a:t>решений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D78F2A-C6A5-4E73-893C-D311C1BC2317}"/>
              </a:ext>
            </a:extLst>
          </p:cNvPr>
          <p:cNvSpPr/>
          <p:nvPr/>
        </p:nvSpPr>
        <p:spPr>
          <a:xfrm>
            <a:off x="519269" y="1100850"/>
            <a:ext cx="111534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Социальный проект «Всероссийская книга почета работников агропромышленного комплекса» (аналог цифрового решения проекта «Бессмертный полк») позволит увековечить </a:t>
            </a:r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память о ветеранах труда сельского хозяйства</a:t>
            </a:r>
            <a:r>
              <a:rPr lang="ru-RU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 в сети Интернет.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Нынешнее поколение сельской и городской молодежи сможет узнать о заслуженных работниках и ветеранах сельского хозяйства в современной информационной среде, в сети Интернет. Знание о заслугах, трудовых подвигах и достижениях старшего поколения способствует повышению авторитета работника сельского хозяйства среди молодого поколения. </a:t>
            </a:r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А это одна из важнейших задач государственных и общественных организаций АПК.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Предприятия агропромышленного комплекса Российской федерации смогут самостоятельно принимать решение о тех работниках и ветеранах, которые будут размещены на сайте Книги Почета и </a:t>
            </a:r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размещать эту информацию без помощи программистов.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В случае необходимости </a:t>
            </a:r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активисты из Союза Сельской Молодежи Приморского края</a:t>
            </a:r>
            <a:r>
              <a:rPr lang="ru-RU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 будут помогать предприятиям АПК размещать информацию на сайте об их сотрудниках и ветеранах. </a:t>
            </a:r>
          </a:p>
        </p:txBody>
      </p:sp>
    </p:spTree>
    <p:extLst>
      <p:ext uri="{BB962C8B-B14F-4D97-AF65-F5344CB8AC3E}">
        <p14:creationId xmlns:p14="http://schemas.microsoft.com/office/powerpoint/2010/main" val="152870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B237-E9F7-49E2-9CF7-3BF96B8A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1"/>
            <a:ext cx="10515600" cy="112225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Контакты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5EA9F5F-2181-4077-8ABD-B6A227EBBD8E}"/>
              </a:ext>
            </a:extLst>
          </p:cNvPr>
          <p:cNvSpPr/>
          <p:nvPr/>
        </p:nvSpPr>
        <p:spPr>
          <a:xfrm>
            <a:off x="8348005" y="4770952"/>
            <a:ext cx="44941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Виктор Пахмутов</a:t>
            </a:r>
          </a:p>
          <a:p>
            <a:endParaRPr lang="ru-RU" sz="16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pt-BR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E-mail:</a:t>
            </a:r>
            <a:r>
              <a:rPr lang="pt-BR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 pakhmutov.vn@gmail.com</a:t>
            </a:r>
          </a:p>
          <a:p>
            <a:r>
              <a:rPr lang="pt-BR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Телефон:</a:t>
            </a:r>
            <a:r>
              <a:rPr lang="pt-BR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 +7(914)796-24-17</a:t>
            </a:r>
            <a:endParaRPr lang="ru-RU" sz="16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На изображении может находиться: 1 человек, сидит, ноутбук и в помещении">
            <a:extLst>
              <a:ext uri="{FF2B5EF4-FFF2-40B4-BE49-F238E27FC236}">
                <a16:creationId xmlns:a16="http://schemas.microsoft.com/office/drawing/2014/main" id="{44B8AAB7-C3F2-45BF-B8A3-C77D6681A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2" y="1189570"/>
            <a:ext cx="3309358" cy="330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94BE2D-7FA1-428D-8589-2CBF703D3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74" b="11054"/>
          <a:stretch/>
        </p:blipFill>
        <p:spPr>
          <a:xfrm>
            <a:off x="8348005" y="1171319"/>
            <a:ext cx="3506135" cy="334586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06EBF2E-8412-4DAF-9F9F-3C91B58C2767}"/>
              </a:ext>
            </a:extLst>
          </p:cNvPr>
          <p:cNvSpPr/>
          <p:nvPr/>
        </p:nvSpPr>
        <p:spPr>
          <a:xfrm>
            <a:off x="456733" y="4691083"/>
            <a:ext cx="33093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Александр </a:t>
            </a:r>
            <a:r>
              <a:rPr lang="ru-RU" sz="20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Кургак</a:t>
            </a:r>
            <a:endParaRPr lang="ru-RU" sz="2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endParaRPr lang="ru-RU" sz="16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pt-BR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E-mail:</a:t>
            </a:r>
            <a:r>
              <a:rPr lang="pt-BR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 kurgak@mail.ru</a:t>
            </a:r>
          </a:p>
          <a:p>
            <a:r>
              <a:rPr lang="pt-BR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Телефон:</a:t>
            </a:r>
            <a:r>
              <a:rPr lang="pt-BR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 +7(914)796-58-73</a:t>
            </a:r>
            <a:endParaRPr lang="ru-RU" sz="2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CDEDE7-C163-4ED1-A622-277EDC9747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4" t="1653" r="4562" b="23341"/>
          <a:stretch/>
        </p:blipFill>
        <p:spPr>
          <a:xfrm>
            <a:off x="4290666" y="1189571"/>
            <a:ext cx="3506136" cy="330935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BA25B49-BE34-47DE-92F4-E5097DBF7FB6}"/>
              </a:ext>
            </a:extLst>
          </p:cNvPr>
          <p:cNvSpPr/>
          <p:nvPr/>
        </p:nvSpPr>
        <p:spPr>
          <a:xfrm>
            <a:off x="4290666" y="4759296"/>
            <a:ext cx="33093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Владимир Абраменко</a:t>
            </a:r>
          </a:p>
          <a:p>
            <a:endParaRPr lang="ru-RU" sz="16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pt-BR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E-mail:</a:t>
            </a:r>
            <a:r>
              <a:rPr lang="pt-BR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 vladmir50@mail.ru</a:t>
            </a:r>
            <a:endParaRPr lang="ru-RU" sz="16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pt-BR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Телефон:</a:t>
            </a:r>
            <a:r>
              <a:rPr lang="pt-BR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 +7(9</a:t>
            </a:r>
            <a:r>
              <a:rPr lang="ru-RU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0</a:t>
            </a:r>
            <a:r>
              <a:rPr lang="pt-BR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4)</a:t>
            </a:r>
            <a:r>
              <a:rPr lang="ru-RU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627</a:t>
            </a:r>
            <a:r>
              <a:rPr lang="pt-BR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-</a:t>
            </a:r>
            <a:r>
              <a:rPr lang="ru-RU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55</a:t>
            </a:r>
            <a:r>
              <a:rPr lang="pt-BR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-</a:t>
            </a:r>
            <a:r>
              <a:rPr lang="ru-RU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28</a:t>
            </a:r>
            <a:endParaRPr lang="ru-RU" sz="2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1CDFD61-14DE-4F72-A403-BACB9992DF1A}"/>
              </a:ext>
            </a:extLst>
          </p:cNvPr>
          <p:cNvSpPr/>
          <p:nvPr/>
        </p:nvSpPr>
        <p:spPr>
          <a:xfrm>
            <a:off x="3456160" y="6137633"/>
            <a:ext cx="5279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Сайт: </a:t>
            </a:r>
            <a:r>
              <a:rPr lang="en-US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https://farmer112.ru/</a:t>
            </a:r>
            <a:endParaRPr lang="pt-BR" sz="28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endParaRPr lang="ru-RU" sz="2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1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EED88-4A7B-4FE9-82D0-359FBF19C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22" y="218784"/>
            <a:ext cx="11746955" cy="5581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B050"/>
                </a:solidFill>
                <a:latin typeface="Arial Black" panose="020B0A04020102020204" pitchFamily="34" charset="0"/>
              </a:rPr>
              <a:t>Автор проекта</a:t>
            </a:r>
            <a:r>
              <a:rPr lang="ru-RU" sz="1400" b="1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endParaRPr lang="ru-RU" sz="3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E89FC7-42F3-442A-9139-A98D450DF3B1}"/>
              </a:ext>
            </a:extLst>
          </p:cNvPr>
          <p:cNvSpPr/>
          <p:nvPr/>
        </p:nvSpPr>
        <p:spPr>
          <a:xfrm>
            <a:off x="4235411" y="1003343"/>
            <a:ext cx="7643284" cy="554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Абраменко Владимир Петрович</a:t>
            </a:r>
          </a:p>
          <a:p>
            <a:pPr algn="ctr"/>
            <a:endParaRPr lang="ru-RU" sz="105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Член Приморской </a:t>
            </a:r>
            <a:r>
              <a:rPr lang="ru-RU" sz="1600" b="1">
                <a:solidFill>
                  <a:srgbClr val="00B050"/>
                </a:solidFill>
                <a:latin typeface="Century Gothic" panose="020B0502020202020204" pitchFamily="34" charset="0"/>
              </a:rPr>
              <a:t>краевой организации </a:t>
            </a:r>
            <a:r>
              <a:rPr lang="ru-RU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профсоюза работников агропромышленного комплекса РФ</a:t>
            </a:r>
          </a:p>
          <a:p>
            <a:pPr algn="ctr"/>
            <a:endParaRPr lang="ru-RU" sz="1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Выпускник экономического факультета Приморского сельскохозяйственного института  (ПСХИ) (1975-1980гг.), г. Уссурийск.</a:t>
            </a:r>
          </a:p>
          <a:p>
            <a:endParaRPr lang="ru-RU" sz="16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Экономист - организатор сельскохозяйственного производства, кавалер ордена «Знак Почета» (1986г.).</a:t>
            </a:r>
          </a:p>
          <a:p>
            <a:endParaRPr lang="ru-RU" sz="16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Прошел путь  в сельском хозяйстве от главного экономиста совхоза «</a:t>
            </a:r>
            <a:r>
              <a:rPr lang="ru-RU" sz="16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Новоселище</a:t>
            </a:r>
            <a:r>
              <a:rPr lang="ru-RU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»  Ханкайского района, Приморского края (1980-1987гг.) до заместителя председателя Ханкайского райисполкома, председателя плановой комиссии райисполкома (1987-1991гг.), заместителя директора ГУ «Приморская продовольственная корпорация» (1998-2001гг.), заместителя генерального директора КГУП «</a:t>
            </a:r>
            <a:r>
              <a:rPr lang="ru-RU" sz="16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Госпродагенства</a:t>
            </a:r>
            <a:r>
              <a:rPr lang="ru-RU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 Приморского края» (2002-2004гг.), заместителя генерального директора ЗАО «Уссурийский </a:t>
            </a:r>
            <a:r>
              <a:rPr lang="ru-RU" sz="16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масложиркомбинат</a:t>
            </a:r>
            <a:r>
              <a:rPr lang="ru-RU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 «Приморская соя» по аграрной политике и ресурсам (2007-2011гг.), </a:t>
            </a:r>
          </a:p>
          <a:p>
            <a:endParaRPr lang="ru-RU" sz="1600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Директор ООО «</a:t>
            </a:r>
            <a:r>
              <a:rPr lang="ru-RU" sz="16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Агроконсул</a:t>
            </a:r>
            <a:r>
              <a:rPr lang="ru-RU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» и ООО «</a:t>
            </a:r>
            <a:r>
              <a:rPr lang="ru-RU" sz="16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Агроконсул</a:t>
            </a:r>
            <a:r>
              <a:rPr lang="ru-RU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 ДВ».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D9936A-1E52-4859-A2A2-0D10428C4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4" t="1653" r="4562" b="3115"/>
          <a:stretch/>
        </p:blipFill>
        <p:spPr>
          <a:xfrm>
            <a:off x="313305" y="1424892"/>
            <a:ext cx="3506136" cy="42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8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EED88-4A7B-4FE9-82D0-359FBF19C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22" y="218784"/>
            <a:ext cx="11746955" cy="13519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379FF"/>
                </a:solidFill>
                <a:latin typeface="Arial Black" panose="020B0A04020102020204" pitchFamily="34" charset="0"/>
              </a:rPr>
              <a:t>Проект реализован в рамках платформы «ЯРМАРКА»</a:t>
            </a:r>
            <a:br>
              <a:rPr lang="ru-RU" sz="2800" b="1" dirty="0">
                <a:solidFill>
                  <a:srgbClr val="0379FF"/>
                </a:solidFill>
                <a:latin typeface="Arial Black" panose="020B0A04020102020204" pitchFamily="34" charset="0"/>
              </a:rPr>
            </a:br>
            <a:r>
              <a:rPr lang="ru-RU" sz="1200" b="1" dirty="0">
                <a:solidFill>
                  <a:srgbClr val="0379FF"/>
                </a:solidFill>
                <a:latin typeface="Arial Black" panose="020B0A04020102020204" pitchFamily="34" charset="0"/>
              </a:rPr>
              <a:t> </a:t>
            </a:r>
            <a:br>
              <a:rPr lang="ru-RU" sz="2800" b="1" dirty="0">
                <a:solidFill>
                  <a:srgbClr val="0379FF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0379FF"/>
                </a:solidFill>
                <a:latin typeface="Arial Black" panose="020B0A04020102020204" pitchFamily="34" charset="0"/>
              </a:rPr>
              <a:t>российского цифрового интернет-ресурса, ориентированного на пользователей, связанных с агропромышленным комплексом</a:t>
            </a:r>
            <a:endParaRPr lang="ru-RU" sz="2800" b="1" dirty="0">
              <a:solidFill>
                <a:srgbClr val="0379FF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478FB2-8AA7-474E-8641-5EEEF346B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166" y="1739044"/>
            <a:ext cx="8633667" cy="486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8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EED88-4A7B-4FE9-82D0-359FBF19C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2690"/>
            <a:ext cx="12192000" cy="695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О разработчике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9137A1-240F-441F-8F46-89D3A8395521}"/>
              </a:ext>
            </a:extLst>
          </p:cNvPr>
          <p:cNvSpPr/>
          <p:nvPr/>
        </p:nvSpPr>
        <p:spPr>
          <a:xfrm>
            <a:off x="667569" y="1491727"/>
            <a:ext cx="76405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ООО «Закон», ИНН 2540215621</a:t>
            </a:r>
          </a:p>
          <a:p>
            <a:endParaRPr lang="ru-RU" sz="3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Резидент Технопарка «Русский»</a:t>
            </a:r>
          </a:p>
          <a:p>
            <a:pPr marL="514350" indent="-514350">
              <a:buAutoNum type="arabicPeriod"/>
            </a:pPr>
            <a:r>
              <a:rPr lang="ru-R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Сотрудничает с: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B050"/>
                </a:solidFill>
                <a:latin typeface="Century Gothic" panose="020B0502020202020204" pitchFamily="34" charset="0"/>
              </a:rPr>
              <a:t>Приморской краевой организацией Профсоюза работников агропромышленного комплекса РФ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B050"/>
                </a:solidFill>
                <a:latin typeface="Century Gothic" panose="020B0502020202020204" pitchFamily="34" charset="0"/>
              </a:rPr>
              <a:t>Министерством сельского хозяйства Приморского края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B050"/>
                </a:solidFill>
                <a:latin typeface="Century Gothic" panose="020B0502020202020204" pitchFamily="34" charset="0"/>
              </a:rPr>
              <a:t>Центром компетенции в сфере сельскохозяйственной кооперации и поддержки фермеров Приморского края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B050"/>
                </a:solidFill>
                <a:latin typeface="Century Gothic" panose="020B0502020202020204" pitchFamily="34" charset="0"/>
              </a:rPr>
              <a:t>Приморской Государственной Сельскохозяйственной академией</a:t>
            </a:r>
          </a:p>
        </p:txBody>
      </p:sp>
      <p:pic>
        <p:nvPicPr>
          <p:cNvPr id="3074" name="Picture 2" descr="Центр компетенций в сфере сельскохозяйственной кооперации и поддержки Приморского  края во Владивостоке - Официальный сайт">
            <a:extLst>
              <a:ext uri="{FF2B5EF4-FFF2-40B4-BE49-F238E27FC236}">
                <a16:creationId xmlns:a16="http://schemas.microsoft.com/office/drawing/2014/main" id="{A2B86F97-2C0E-4652-999D-ED270BDE0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4" y="1114757"/>
            <a:ext cx="2859569" cy="145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rutechpark">
            <a:extLst>
              <a:ext uri="{FF2B5EF4-FFF2-40B4-BE49-F238E27FC236}">
                <a16:creationId xmlns:a16="http://schemas.microsoft.com/office/drawing/2014/main" id="{D9F1CFB5-0646-4A65-960B-01AFAB6C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03" y="4910590"/>
            <a:ext cx="1733421" cy="173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иморская Государственная Сельскохозяйственная Академия, Уссурийск |  Отзывы покупателей">
            <a:extLst>
              <a:ext uri="{FF2B5EF4-FFF2-40B4-BE49-F238E27FC236}">
                <a16:creationId xmlns:a16="http://schemas.microsoft.com/office/drawing/2014/main" id="{12AA6B58-D5C1-442F-B307-7DDE936D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828" y="4975908"/>
            <a:ext cx="1610954" cy="161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01847DD-505C-4AB0-B7DB-B3B4E8FC6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4" y="2756873"/>
            <a:ext cx="2859570" cy="4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рофсоюз Работников Агропромышленного комплекса Российской Федерации">
            <a:extLst>
              <a:ext uri="{FF2B5EF4-FFF2-40B4-BE49-F238E27FC236}">
                <a16:creationId xmlns:a16="http://schemas.microsoft.com/office/drawing/2014/main" id="{6D8FB4CA-BD45-48EB-B38E-CBE7074EA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4" y="3436769"/>
            <a:ext cx="2915154" cy="145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8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B237-E9F7-49E2-9CF7-3BF96B8A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11" y="206462"/>
            <a:ext cx="11567440" cy="112225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00B050"/>
                </a:solidFill>
                <a:latin typeface="Arial Black" panose="020B0A04020102020204" pitchFamily="34" charset="0"/>
              </a:rPr>
              <a:t>Социальный проект «Всероссийская книга почета работников агропромышленного комплекса»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D78F2A-C6A5-4E73-893C-D311C1BC2317}"/>
              </a:ext>
            </a:extLst>
          </p:cNvPr>
          <p:cNvSpPr/>
          <p:nvPr/>
        </p:nvSpPr>
        <p:spPr>
          <a:xfrm>
            <a:off x="8166746" y="1934572"/>
            <a:ext cx="38017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Аналог всероссийского цифрового проекта «Бессмертный полк», но предназначен только для ветеранов и почетных работников сельского хозяйства.</a:t>
            </a:r>
          </a:p>
          <a:p>
            <a:pPr algn="ctr"/>
            <a:endParaRPr lang="ru-RU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Проект создан для поощрения и признания заслуженных работников организаций агропромышленного комплекса, в том числе образовательных и научных организаций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567729-7B32-4080-B06D-B5AAD031A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4"/>
          <a:stretch/>
        </p:blipFill>
        <p:spPr>
          <a:xfrm>
            <a:off x="728795" y="1356854"/>
            <a:ext cx="7437951" cy="53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B237-E9F7-49E2-9CF7-3BF96B8A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80" y="175633"/>
            <a:ext cx="11567440" cy="80875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00B050"/>
                </a:solidFill>
                <a:latin typeface="Arial Black" panose="020B0A04020102020204" pitchFamily="34" charset="0"/>
              </a:rPr>
              <a:t>Разделы «Личная информация», «Справка», «Награды», «Заслуги</a:t>
            </a:r>
            <a:r>
              <a:rPr lang="en-US" sz="3000" b="1" dirty="0">
                <a:solidFill>
                  <a:srgbClr val="00B050"/>
                </a:solidFill>
                <a:latin typeface="Arial Black" panose="020B0A04020102020204" pitchFamily="34" charset="0"/>
              </a:rPr>
              <a:t>/</a:t>
            </a:r>
            <a:r>
              <a:rPr lang="ru-RU" sz="3000" b="1" dirty="0">
                <a:solidFill>
                  <a:srgbClr val="00B050"/>
                </a:solidFill>
                <a:latin typeface="Arial Black" panose="020B0A04020102020204" pitchFamily="34" charset="0"/>
              </a:rPr>
              <a:t>звания»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D78F2A-C6A5-4E73-893C-D311C1BC2317}"/>
              </a:ext>
            </a:extLst>
          </p:cNvPr>
          <p:cNvSpPr/>
          <p:nvPr/>
        </p:nvSpPr>
        <p:spPr>
          <a:xfrm>
            <a:off x="8166746" y="2007501"/>
            <a:ext cx="38017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В разделе «личная информация» размещается ФИО, контактные данные, фотография, а также место проживания.</a:t>
            </a:r>
          </a:p>
          <a:p>
            <a:pPr algn="ctr"/>
            <a:endParaRPr lang="ru-RU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В разделе «Справка» размещается краткая выжимка из биографии.</a:t>
            </a:r>
          </a:p>
          <a:p>
            <a:pPr algn="ctr"/>
            <a:endParaRPr lang="ru-RU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В разделах «Награды» и «Заслуги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/</a:t>
            </a: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звания» размещается информация о наградах и заслугах.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C8B2C5-A0E3-4BD4-8C20-9E14D81F4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42"/>
          <a:stretch/>
        </p:blipFill>
        <p:spPr>
          <a:xfrm>
            <a:off x="913333" y="1126615"/>
            <a:ext cx="6914601" cy="56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6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B237-E9F7-49E2-9CF7-3BF96B8A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11" y="152678"/>
            <a:ext cx="11567440" cy="89635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00B050"/>
                </a:solidFill>
                <a:latin typeface="Arial Black" panose="020B0A04020102020204" pitchFamily="34" charset="0"/>
              </a:rPr>
              <a:t>Разделы «Краткая биография» и «Интервью»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D78F2A-C6A5-4E73-893C-D311C1BC2317}"/>
              </a:ext>
            </a:extLst>
          </p:cNvPr>
          <p:cNvSpPr/>
          <p:nvPr/>
        </p:nvSpPr>
        <p:spPr>
          <a:xfrm>
            <a:off x="8304205" y="2962525"/>
            <a:ext cx="38017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В разделах «Краткая биография» и «Интервью» помимо размещения основной текстовой информации, можно прикрепить файл или ссылку на видеоролик.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37CA0C-091F-40D7-9C88-1E33AC8B1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" b="4010"/>
          <a:stretch/>
        </p:blipFill>
        <p:spPr>
          <a:xfrm>
            <a:off x="794870" y="1146157"/>
            <a:ext cx="7294181" cy="547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63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B237-E9F7-49E2-9CF7-3BF96B8A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11" y="152678"/>
            <a:ext cx="11567440" cy="8514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Arial Black" panose="020B0A04020102020204" pitchFamily="34" charset="0"/>
              </a:rPr>
              <a:t>Разделы «Иллюстрации» и «Подробная информация»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D78F2A-C6A5-4E73-893C-D311C1BC2317}"/>
              </a:ext>
            </a:extLst>
          </p:cNvPr>
          <p:cNvSpPr/>
          <p:nvPr/>
        </p:nvSpPr>
        <p:spPr>
          <a:xfrm>
            <a:off x="7283594" y="2089961"/>
            <a:ext cx="45755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В разделе «Иллюстрации» размещаются фотографии и сканированные копии различных документов, подтверждающих заслуги почетного работника АПК.</a:t>
            </a:r>
          </a:p>
          <a:p>
            <a:pPr algn="ctr"/>
            <a:endParaRPr lang="ru-RU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</a:rPr>
              <a:t>В разделе «Подробная информация» размещается различная информация и материалы, не включенные в другие разделы, но имеющие значимость.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C51629E-F3E9-4737-AF25-2D4E640DD8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34751"/>
              </p:ext>
            </p:extLst>
          </p:nvPr>
        </p:nvGraphicFramePr>
        <p:xfrm>
          <a:off x="968001" y="1135030"/>
          <a:ext cx="5958728" cy="5570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983840" imgH="21447360" progId="">
                  <p:embed/>
                </p:oleObj>
              </mc:Choice>
              <mc:Fallback>
                <p:oleObj r:id="rId2" imgW="22983840" imgH="21447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8001" y="1135030"/>
                        <a:ext cx="5958728" cy="5570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534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B237-E9F7-49E2-9CF7-3BF96B8A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735"/>
            <a:ext cx="10515600" cy="11222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Личный кабинет на платформе и мобильное приложение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786970-3C31-4AED-9D6A-2E0720E1C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5" b="7057"/>
          <a:stretch/>
        </p:blipFill>
        <p:spPr>
          <a:xfrm>
            <a:off x="8691759" y="1586832"/>
            <a:ext cx="2432598" cy="4470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AD5474-2B4D-4BB1-B8E8-9E8867E6E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53" y="1586832"/>
            <a:ext cx="7749525" cy="44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80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15202</TotalTime>
  <Words>688</Words>
  <Application>Microsoft Office PowerPoint</Application>
  <PresentationFormat>Широкоэкранный</PresentationFormat>
  <Paragraphs>69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Century Gothic</vt:lpstr>
      <vt:lpstr>Тема Office</vt:lpstr>
      <vt:lpstr>Социальный проект   «Всероссийская книга почета работников агропромышленного комплекса» </vt:lpstr>
      <vt:lpstr>Автор проекта </vt:lpstr>
      <vt:lpstr>Проект реализован в рамках платформы «ЯРМАРКА»   российского цифрового интернет-ресурса, ориентированного на пользователей, связанных с агропромышленным комплексом</vt:lpstr>
      <vt:lpstr>О разработчике</vt:lpstr>
      <vt:lpstr>Социальный проект «Всероссийская книга почета работников агропромышленного комплекса» </vt:lpstr>
      <vt:lpstr>Разделы «Личная информация», «Справка», «Награды», «Заслуги/звания»</vt:lpstr>
      <vt:lpstr>Разделы «Краткая биография» и «Интервью»</vt:lpstr>
      <vt:lpstr>Разделы «Иллюстрации» и «Подробная информация»</vt:lpstr>
      <vt:lpstr>Личный кабинет на платформе и мобильное приложение</vt:lpstr>
      <vt:lpstr>Интерфейс создания личного сайта</vt:lpstr>
      <vt:lpstr>Положительный эффект от внедрения IT-решений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Интернет-платформа «Ярмарка»</dc:title>
  <dc:creator>Виктор Пахмутов</dc:creator>
  <cp:lastModifiedBy>APKpressa@outlook.com</cp:lastModifiedBy>
  <cp:revision>123</cp:revision>
  <dcterms:created xsi:type="dcterms:W3CDTF">2020-05-19T11:13:10Z</dcterms:created>
  <dcterms:modified xsi:type="dcterms:W3CDTF">2021-03-04T11:15:46Z</dcterms:modified>
</cp:coreProperties>
</file>